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7" r:id="rId12"/>
    <p:sldId id="268" r:id="rId13"/>
    <p:sldId id="269" r:id="rId14"/>
    <p:sldId id="270" r:id="rId15"/>
    <p:sldId id="273" r:id="rId16"/>
    <p:sldId id="272" r:id="rId17"/>
    <p:sldId id="271" r:id="rId18"/>
    <p:sldId id="282" r:id="rId19"/>
    <p:sldId id="266" r:id="rId20"/>
    <p:sldId id="277" r:id="rId21"/>
    <p:sldId id="278" r:id="rId22"/>
    <p:sldId id="279" r:id="rId23"/>
    <p:sldId id="280" r:id="rId24"/>
    <p:sldId id="276" r:id="rId25"/>
    <p:sldId id="281" r:id="rId26"/>
    <p:sldId id="275" r:id="rId2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1FF189D-975E-4079-9C88-5C1DE70336BC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C4BA2A8-17B2-4827-A6A9-9C678D68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3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EE3EBE6-49DF-4E86-A98C-985379CB907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01721D5-E708-4EEC-A5D9-EF5960373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2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CABF2-EE44-4AFB-8C1C-AF1FFD24BF1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161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E0158-58EF-4FAB-BD45-1D87F086A33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196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F4205-8A45-4C5C-9EA1-622D3D05567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53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6938A-F78E-4904-A83A-4F4DB5E3FEC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450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8468E-8C31-4F90-A5FC-31E7A6CCD2D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1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5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9550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37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1242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49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5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4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2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2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8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2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1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1EB67-2F7D-4D1D-93EF-CE3E8EDA14C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6968F4-A936-412F-986F-6D0479FC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2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depts.gallaudet.edu/englishworks/grammar/actionlinking.htm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Fiction and Nonfiction</a:t>
            </a:r>
            <a:br>
              <a:rPr lang="en-US" dirty="0" smtClean="0"/>
            </a:br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Bailey</a:t>
            </a:r>
          </a:p>
          <a:p>
            <a:r>
              <a:rPr lang="en-US" dirty="0" smtClean="0"/>
              <a:t>ENG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11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a pronoun?</a:t>
            </a:r>
            <a:br>
              <a:rPr lang="en-US" dirty="0" smtClean="0"/>
            </a:br>
            <a:r>
              <a:rPr lang="en-US" sz="3100" dirty="0" smtClean="0">
                <a:solidFill>
                  <a:schemeClr val="tx1"/>
                </a:solidFill>
              </a:rPr>
              <a:t>Pronouns are words that stand for nouns or words that take the place of nouns.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u="sng" dirty="0"/>
              <a:t>Antecedent</a:t>
            </a:r>
            <a:r>
              <a:rPr lang="en-US" altLang="en-US" sz="2600" dirty="0"/>
              <a:t>= noun replaced (</a:t>
            </a:r>
            <a:r>
              <a:rPr lang="en-US" altLang="en-US" sz="2600" b="1" dirty="0"/>
              <a:t>ante, </a:t>
            </a:r>
            <a:r>
              <a:rPr lang="en-US" altLang="en-US" sz="2600" dirty="0"/>
              <a:t>before; </a:t>
            </a:r>
            <a:r>
              <a:rPr lang="en-US" altLang="en-US" sz="2600" b="1" dirty="0" err="1"/>
              <a:t>cedo</a:t>
            </a:r>
            <a:r>
              <a:rPr lang="en-US" altLang="en-US" sz="2600" b="1" dirty="0"/>
              <a:t>,</a:t>
            </a:r>
            <a:r>
              <a:rPr lang="en-US" altLang="en-US" sz="2600" dirty="0"/>
              <a:t> go)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Juan is my cousin. </a:t>
            </a:r>
            <a:r>
              <a:rPr lang="en-US" altLang="en-US" sz="2600" u="sng" dirty="0"/>
              <a:t>He</a:t>
            </a:r>
            <a:r>
              <a:rPr lang="en-US" altLang="en-US" sz="2600" dirty="0"/>
              <a:t> </a:t>
            </a:r>
            <a:r>
              <a:rPr lang="en-US" altLang="en-US" sz="2600" dirty="0" smtClean="0"/>
              <a:t>is </a:t>
            </a:r>
            <a:r>
              <a:rPr lang="en-US" altLang="en-US" sz="2600" dirty="0"/>
              <a:t>in your English class.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Juan = </a:t>
            </a:r>
            <a:r>
              <a:rPr lang="en-US" altLang="en-US" sz="2600" dirty="0" smtClean="0"/>
              <a:t>antecedent</a:t>
            </a:r>
          </a:p>
          <a:p>
            <a:pPr>
              <a:lnSpc>
                <a:spcPct val="90000"/>
              </a:lnSpc>
            </a:pPr>
            <a:r>
              <a:rPr lang="en-US" altLang="en-US" sz="2600" dirty="0" smtClean="0"/>
              <a:t>He </a:t>
            </a:r>
            <a:r>
              <a:rPr lang="en-US" altLang="en-US" sz="2600" dirty="0"/>
              <a:t>= pronoun.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PERSONAL PRONOUNS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SINGULAR</a:t>
            </a:r>
          </a:p>
          <a:p>
            <a:r>
              <a:rPr lang="en-US" altLang="en-US" sz="2400"/>
              <a:t>I, me, my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you, you, your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he, him, his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she, her, her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it, it, its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65899" y="2052175"/>
            <a:ext cx="4184034" cy="3880773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PLURAL</a:t>
            </a:r>
          </a:p>
          <a:p>
            <a:r>
              <a:rPr lang="en-US" altLang="en-US" sz="2400"/>
              <a:t>we, us, our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you, you, your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r>
              <a:rPr lang="en-US" altLang="en-US" sz="2400"/>
              <a:t>they, them, their </a:t>
            </a:r>
          </a:p>
        </p:txBody>
      </p:sp>
      <p:sp>
        <p:nvSpPr>
          <p:cNvPr id="13323" name="WordArt 11"/>
          <p:cNvSpPr>
            <a:spLocks noChangeArrowheads="1" noChangeShapeType="1" noTextEdit="1"/>
          </p:cNvSpPr>
          <p:nvPr/>
        </p:nvSpPr>
        <p:spPr bwMode="auto">
          <a:xfrm>
            <a:off x="7330902" y="2527300"/>
            <a:ext cx="19431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1st person</a:t>
            </a:r>
          </a:p>
        </p:txBody>
      </p:sp>
      <p:sp>
        <p:nvSpPr>
          <p:cNvPr id="13325" name="WordArt 13"/>
          <p:cNvSpPr>
            <a:spLocks noChangeArrowheads="1" noChangeShapeType="1" noTextEdit="1"/>
          </p:cNvSpPr>
          <p:nvPr/>
        </p:nvSpPr>
        <p:spPr bwMode="auto">
          <a:xfrm>
            <a:off x="7892877" y="3777125"/>
            <a:ext cx="276225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2nd person</a:t>
            </a:r>
          </a:p>
        </p:txBody>
      </p:sp>
      <p:sp>
        <p:nvSpPr>
          <p:cNvPr id="13326" name="WordArt 14"/>
          <p:cNvSpPr>
            <a:spLocks noChangeArrowheads="1" noChangeShapeType="1" noTextEdit="1"/>
          </p:cNvSpPr>
          <p:nvPr/>
        </p:nvSpPr>
        <p:spPr bwMode="auto">
          <a:xfrm>
            <a:off x="8493126" y="4880436"/>
            <a:ext cx="2657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3rd person</a:t>
            </a:r>
          </a:p>
        </p:txBody>
      </p:sp>
    </p:spTree>
    <p:extLst>
      <p:ext uri="{BB962C8B-B14F-4D97-AF65-F5344CB8AC3E}">
        <p14:creationId xmlns:p14="http://schemas.microsoft.com/office/powerpoint/2010/main" val="5758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REFLEXIVE PRONOUNS </a:t>
            </a:r>
            <a:br>
              <a:rPr lang="en-US" altLang="en-US" sz="3200"/>
            </a:br>
            <a:r>
              <a:rPr lang="en-US" altLang="en-US" sz="3200"/>
              <a:t>reflect back to the subject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dirty="0"/>
              <a:t>A </a:t>
            </a:r>
            <a:r>
              <a:rPr lang="en-US" altLang="en-US" sz="2400" dirty="0" smtClean="0"/>
              <a:t>reflexive pronoun </a:t>
            </a:r>
            <a:r>
              <a:rPr lang="en-US" altLang="en-US" sz="2400" dirty="0"/>
              <a:t>is used as an object that refers back to the subject</a:t>
            </a:r>
          </a:p>
          <a:p>
            <a:endParaRPr lang="en-US" altLang="en-US" sz="2400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/>
              <a:t>I saw </a:t>
            </a:r>
            <a:r>
              <a:rPr lang="en-US" altLang="en-US" sz="2400" u="sng"/>
              <a:t>myself</a:t>
            </a:r>
            <a:r>
              <a:rPr lang="en-US" altLang="en-US" sz="2400"/>
              <a:t> in the mirror.</a:t>
            </a:r>
          </a:p>
          <a:p>
            <a:r>
              <a:rPr lang="en-US" altLang="en-US" sz="2400"/>
              <a:t>Kim wrote a note to </a:t>
            </a:r>
            <a:r>
              <a:rPr lang="en-US" altLang="en-US" sz="2400" u="sng"/>
              <a:t>herself.</a:t>
            </a:r>
          </a:p>
          <a:p>
            <a:r>
              <a:rPr lang="en-US" altLang="en-US" sz="2400"/>
              <a:t> Dick shot </a:t>
            </a:r>
            <a:r>
              <a:rPr lang="en-US" altLang="en-US" sz="2400" u="sng"/>
              <a:t>himself</a:t>
            </a:r>
            <a:r>
              <a:rPr lang="en-US" altLang="en-US" sz="2400"/>
              <a:t> on the foot.</a:t>
            </a:r>
          </a:p>
          <a:p>
            <a:r>
              <a:rPr lang="en-US" altLang="en-US" sz="2400"/>
              <a:t>They served </a:t>
            </a:r>
            <a:r>
              <a:rPr lang="en-US" altLang="en-US" sz="2400" u="sng"/>
              <a:t>themselves</a:t>
            </a:r>
            <a:r>
              <a:rPr lang="en-US" altLang="en-US" sz="2400"/>
              <a:t> last.</a:t>
            </a:r>
            <a:endParaRPr lang="en-US" altLang="en-US" sz="2400" u="sng"/>
          </a:p>
          <a:p>
            <a:endParaRPr lang="en-US" altLang="en-US" sz="2400"/>
          </a:p>
        </p:txBody>
      </p:sp>
      <p:sp>
        <p:nvSpPr>
          <p:cNvPr id="15372" name="WordArt 12"/>
          <p:cNvSpPr>
            <a:spLocks noChangeArrowheads="1" noChangeShapeType="1" noTextEdit="1"/>
          </p:cNvSpPr>
          <p:nvPr/>
        </p:nvSpPr>
        <p:spPr bwMode="auto">
          <a:xfrm>
            <a:off x="5264287" y="5499100"/>
            <a:ext cx="3835400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Don't blame yourself</a:t>
            </a:r>
          </a:p>
        </p:txBody>
      </p:sp>
      <p:sp>
        <p:nvSpPr>
          <p:cNvPr id="15373" name="WordArt 13"/>
          <p:cNvSpPr>
            <a:spLocks noChangeArrowheads="1" noChangeShapeType="1" noTextEdit="1"/>
          </p:cNvSpPr>
          <p:nvPr/>
        </p:nvSpPr>
        <p:spPr bwMode="auto">
          <a:xfrm>
            <a:off x="6861176" y="335886"/>
            <a:ext cx="423862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Congratulate yourself!</a:t>
            </a:r>
          </a:p>
        </p:txBody>
      </p:sp>
    </p:spTree>
    <p:extLst>
      <p:ext uri="{BB962C8B-B14F-4D97-AF65-F5344CB8AC3E}">
        <p14:creationId xmlns:p14="http://schemas.microsoft.com/office/powerpoint/2010/main" val="237955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INTENSIVE PRONOUN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An intensive pronoun emphasizes its antecedent.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600" dirty="0"/>
          </a:p>
          <a:p>
            <a:r>
              <a:rPr lang="en-US" altLang="en-US" sz="2600" dirty="0"/>
              <a:t>I </a:t>
            </a:r>
            <a:r>
              <a:rPr lang="en-US" altLang="en-US" sz="2600" u="sng" dirty="0"/>
              <a:t>myself</a:t>
            </a:r>
            <a:r>
              <a:rPr lang="en-US" altLang="en-US" sz="2600" dirty="0"/>
              <a:t> saw him.</a:t>
            </a:r>
          </a:p>
          <a:p>
            <a:r>
              <a:rPr lang="en-US" altLang="en-US" sz="2600" dirty="0"/>
              <a:t>She </a:t>
            </a:r>
            <a:r>
              <a:rPr lang="en-US" altLang="en-US" sz="2600" u="sng" dirty="0"/>
              <a:t>herself</a:t>
            </a:r>
            <a:r>
              <a:rPr lang="en-US" altLang="en-US" sz="2600" dirty="0"/>
              <a:t> organized the concert.</a:t>
            </a:r>
          </a:p>
          <a:p>
            <a:r>
              <a:rPr lang="en-US" altLang="en-US" sz="2600" dirty="0"/>
              <a:t>The president </a:t>
            </a:r>
            <a:r>
              <a:rPr lang="en-US" altLang="en-US" sz="2600" u="sng" dirty="0"/>
              <a:t>himself</a:t>
            </a:r>
            <a:r>
              <a:rPr lang="en-US" altLang="en-US" sz="2600" dirty="0"/>
              <a:t> has denied the rumor.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1539876" y="4930776"/>
            <a:ext cx="6296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principal herself </a:t>
            </a:r>
            <a:r>
              <a:rPr lang="en-US" sz="24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congratulated </a:t>
            </a:r>
            <a:r>
              <a:rPr lang="en-US" sz="24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us.</a:t>
            </a:r>
          </a:p>
        </p:txBody>
      </p:sp>
    </p:spTree>
    <p:extLst>
      <p:ext uri="{BB962C8B-B14F-4D97-AF65-F5344CB8AC3E}">
        <p14:creationId xmlns:p14="http://schemas.microsoft.com/office/powerpoint/2010/main" val="227574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DEMONSTRATIVE PRONOUNS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600" dirty="0"/>
              <a:t>POINT OUT SPECIFIC PERSONS / THINGS</a:t>
            </a:r>
          </a:p>
          <a:p>
            <a:r>
              <a:rPr lang="en-US" altLang="en-US" sz="2600" dirty="0"/>
              <a:t>I hate </a:t>
            </a:r>
            <a:r>
              <a:rPr lang="en-US" altLang="en-US" sz="2600" u="sng" dirty="0"/>
              <a:t>this.</a:t>
            </a:r>
            <a:r>
              <a:rPr lang="en-US" altLang="en-US" sz="2600" dirty="0"/>
              <a:t> </a:t>
            </a:r>
          </a:p>
          <a:p>
            <a:r>
              <a:rPr lang="en-US" altLang="en-US" sz="2600" dirty="0"/>
              <a:t>Did Megan give you </a:t>
            </a:r>
            <a:r>
              <a:rPr lang="en-US" altLang="en-US" sz="2600" u="sng" dirty="0"/>
              <a:t>that?</a:t>
            </a:r>
            <a:endParaRPr lang="en-US" altLang="en-US" sz="2600" dirty="0"/>
          </a:p>
          <a:p>
            <a:r>
              <a:rPr lang="en-US" altLang="en-US" sz="2600" dirty="0"/>
              <a:t>She wants </a:t>
            </a:r>
            <a:r>
              <a:rPr lang="en-US" altLang="en-US" sz="2600" u="sng" dirty="0"/>
              <a:t>these.</a:t>
            </a:r>
            <a:endParaRPr lang="en-US" altLang="en-US" sz="2600" dirty="0"/>
          </a:p>
          <a:p>
            <a:r>
              <a:rPr lang="en-US" altLang="en-US" sz="2600" dirty="0"/>
              <a:t>Will you be using </a:t>
            </a:r>
            <a:r>
              <a:rPr lang="en-US" altLang="en-US" sz="2600" u="sng" dirty="0"/>
              <a:t>those</a:t>
            </a:r>
            <a:r>
              <a:rPr lang="en-US" altLang="en-US" sz="2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323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RELATIVE PRONOUN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/>
              <a:t>RELATIVE PRONOUN RELATES TO A PRECEDING WORD (ANTECEDENT) AND JOINS TO IT A DEPENDENT CLAUSE</a:t>
            </a:r>
          </a:p>
          <a:p>
            <a:r>
              <a:rPr lang="en-US" altLang="en-US" sz="2400"/>
              <a:t>2 JOBS: A PRONOUN + A CONNECTOR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She is  a woman.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She runs for mayor.</a:t>
            </a:r>
          </a:p>
          <a:p>
            <a:r>
              <a:rPr lang="en-US" altLang="en-US" sz="2400"/>
              <a:t>She is the woman, </a:t>
            </a:r>
            <a:r>
              <a:rPr lang="en-US" altLang="en-US" sz="2400" u="sng"/>
              <a:t>who</a:t>
            </a:r>
            <a:r>
              <a:rPr lang="en-US" altLang="en-US" sz="2400"/>
              <a:t> runs for mayor.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You saw the house.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It is historical landmark.</a:t>
            </a:r>
          </a:p>
          <a:p>
            <a:r>
              <a:rPr lang="en-US" altLang="en-US" sz="2400"/>
              <a:t>The house </a:t>
            </a:r>
            <a:r>
              <a:rPr lang="en-US" altLang="en-US" sz="2400" u="sng"/>
              <a:t>that</a:t>
            </a:r>
            <a:r>
              <a:rPr lang="en-US" altLang="en-US" sz="2400"/>
              <a:t> you saw is a historical landmark.</a:t>
            </a:r>
          </a:p>
        </p:txBody>
      </p:sp>
    </p:spTree>
    <p:extLst>
      <p:ext uri="{BB962C8B-B14F-4D97-AF65-F5344CB8AC3E}">
        <p14:creationId xmlns:p14="http://schemas.microsoft.com/office/powerpoint/2010/main" val="334236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INTERROGATIVE PRONOUNS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PRONOUNS USED TO ASK QUESTIONS</a:t>
            </a:r>
          </a:p>
          <a:p>
            <a:r>
              <a:rPr lang="en-US" altLang="en-US" sz="2600" u="sng" dirty="0"/>
              <a:t>What </a:t>
            </a:r>
            <a:r>
              <a:rPr lang="en-US" altLang="en-US" sz="2600" dirty="0"/>
              <a:t>is the answer to the last question?</a:t>
            </a:r>
          </a:p>
          <a:p>
            <a:r>
              <a:rPr lang="en-US" altLang="en-US" sz="2600" u="sng" dirty="0"/>
              <a:t>Whose</a:t>
            </a:r>
            <a:r>
              <a:rPr lang="en-US" altLang="en-US" sz="2600" dirty="0"/>
              <a:t> book is this?</a:t>
            </a:r>
          </a:p>
          <a:p>
            <a:r>
              <a:rPr lang="en-US" altLang="en-US" sz="2600" u="sng" dirty="0"/>
              <a:t>Who </a:t>
            </a:r>
            <a:r>
              <a:rPr lang="en-US" altLang="en-US" sz="2600" dirty="0"/>
              <a:t>are you?</a:t>
            </a:r>
          </a:p>
          <a:p>
            <a:r>
              <a:rPr lang="en-US" altLang="en-US" sz="2600" u="sng" dirty="0"/>
              <a:t>Whom </a:t>
            </a:r>
            <a:r>
              <a:rPr lang="en-US" altLang="en-US" sz="2600" dirty="0"/>
              <a:t>did you send to the store?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Who, Whom, Whose, What, When, </a:t>
            </a:r>
            <a:r>
              <a:rPr lang="en-US" altLang="en-US" sz="2600" dirty="0" smtClean="0"/>
              <a:t>Where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5981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INDEFINITE PRONOUNS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u="sng"/>
              <a:t>Some</a:t>
            </a:r>
            <a:r>
              <a:rPr lang="en-US" altLang="en-US" sz="3200"/>
              <a:t> like it hot.</a:t>
            </a:r>
          </a:p>
          <a:p>
            <a:pPr>
              <a:lnSpc>
                <a:spcPct val="80000"/>
              </a:lnSpc>
            </a:pPr>
            <a:r>
              <a:rPr lang="en-US" altLang="en-US" sz="3200" u="sng"/>
              <a:t>None</a:t>
            </a:r>
            <a:r>
              <a:rPr lang="en-US" altLang="en-US" sz="3200"/>
              <a:t> wants it cold.</a:t>
            </a:r>
          </a:p>
          <a:p>
            <a:pPr>
              <a:lnSpc>
                <a:spcPct val="80000"/>
              </a:lnSpc>
            </a:pPr>
            <a:r>
              <a:rPr lang="en-US" altLang="en-US" sz="3200" u="sng"/>
              <a:t>All</a:t>
            </a:r>
            <a:r>
              <a:rPr lang="en-US" altLang="en-US" sz="3200"/>
              <a:t> are happy.</a:t>
            </a:r>
          </a:p>
          <a:p>
            <a:pPr>
              <a:lnSpc>
                <a:spcPct val="80000"/>
              </a:lnSpc>
            </a:pPr>
            <a:r>
              <a:rPr lang="en-US" altLang="en-US" sz="3200" u="sng"/>
              <a:t>All</a:t>
            </a:r>
            <a:r>
              <a:rPr lang="en-US" altLang="en-US" sz="3200"/>
              <a:t> are equal, but </a:t>
            </a:r>
            <a:r>
              <a:rPr lang="en-US" altLang="en-US" sz="3200" u="sng"/>
              <a:t>some</a:t>
            </a:r>
            <a:r>
              <a:rPr lang="en-US" altLang="en-US" sz="3200"/>
              <a:t> are more equal.</a:t>
            </a:r>
            <a:endParaRPr lang="en-US" altLang="en-US" sz="3200" u="sng"/>
          </a:p>
          <a:p>
            <a:pPr>
              <a:lnSpc>
                <a:spcPct val="80000"/>
              </a:lnSpc>
            </a:pPr>
            <a:endParaRPr lang="en-US" altLang="en-US" sz="160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/>
              <a:t>Indefinite adjectives: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/>
              <a:t>Some people like it cold.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/>
              <a:t>All animals are equal, but some animals are more equal.</a:t>
            </a:r>
          </a:p>
        </p:txBody>
      </p:sp>
    </p:spTree>
    <p:extLst>
      <p:ext uri="{BB962C8B-B14F-4D97-AF65-F5344CB8AC3E}">
        <p14:creationId xmlns:p14="http://schemas.microsoft.com/office/powerpoint/2010/main" val="23210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RECIPROCAL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" y="1371600"/>
            <a:ext cx="10058400" cy="466976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Pronouns used to show a mutual action or relationship.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2174877"/>
            <a:ext cx="8596668" cy="38807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two dogs shook water all over </a:t>
            </a:r>
            <a:r>
              <a:rPr lang="en-US" sz="3600" u="sng" dirty="0" smtClean="0"/>
              <a:t>each other.</a:t>
            </a:r>
          </a:p>
          <a:p>
            <a:r>
              <a:rPr lang="en-US" sz="3600" dirty="0" smtClean="0"/>
              <a:t>The class collected books from </a:t>
            </a:r>
            <a:r>
              <a:rPr lang="en-US" sz="3600" u="sng" dirty="0" smtClean="0"/>
              <a:t>one another.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612429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“New Directions” by Maya Angelou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3401"/>
            <a:ext cx="8596668" cy="423796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Narrative Essay</a:t>
            </a:r>
          </a:p>
          <a:p>
            <a:pPr lvl="1"/>
            <a:r>
              <a:rPr lang="en-US" sz="2600" dirty="0" smtClean="0"/>
              <a:t>A short piece of nonfiction that tells a story about a real person or event</a:t>
            </a:r>
          </a:p>
          <a:p>
            <a:pPr lvl="1"/>
            <a:r>
              <a:rPr lang="en-US" sz="2600" dirty="0" smtClean="0"/>
              <a:t>Interactions of the characters propel the story forward and allow us to understand their motivations and goals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519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2899" y="1308100"/>
            <a:ext cx="10396882" cy="48514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Noun and Pronoun review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522571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Verb?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65188" y="1633537"/>
            <a:ext cx="609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/>
              <a:t>It’s what you do!!!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44588" y="2768600"/>
            <a:ext cx="7620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 dirty="0"/>
              <a:t>As you know, every sentence has two parts, the subject and the predicate.  The key word in the predicate is the </a:t>
            </a:r>
            <a:r>
              <a:rPr lang="en-US" altLang="en-US" sz="2600" b="1" i="1" u="sng" dirty="0"/>
              <a:t>verb</a:t>
            </a:r>
            <a:r>
              <a:rPr lang="en-US" altLang="en-US" sz="2600" dirty="0"/>
              <a:t>.  The verb tells what the subject of the sentence is, has, does, or feels.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152400"/>
            <a:ext cx="1222375" cy="130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4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Action Verbs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4800" y="1703169"/>
            <a:ext cx="92329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 dirty="0"/>
              <a:t>Most verbs are actions verbs.  Some verbs refer to physical action that can be seen by other people.  Others refer to mental action that can not be seen.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3196848"/>
            <a:ext cx="8178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 dirty="0"/>
              <a:t>Physical Action:  The farmer</a:t>
            </a:r>
            <a:r>
              <a:rPr lang="en-US" altLang="en-US" sz="2600" b="1" dirty="0"/>
              <a:t> </a:t>
            </a:r>
            <a:r>
              <a:rPr lang="en-US" altLang="en-US" sz="2600" b="1" u="sng" dirty="0"/>
              <a:t>feeds</a:t>
            </a:r>
            <a:r>
              <a:rPr lang="en-US" altLang="en-US" sz="2600" b="1" dirty="0"/>
              <a:t> </a:t>
            </a:r>
            <a:r>
              <a:rPr lang="en-US" altLang="en-US" sz="2600" dirty="0"/>
              <a:t>the </a:t>
            </a:r>
            <a:r>
              <a:rPr lang="en-US" altLang="en-US" sz="2600" dirty="0" smtClean="0"/>
              <a:t>chickens.</a:t>
            </a:r>
            <a:r>
              <a:rPr lang="en-US" altLang="en-US" sz="2600" dirty="0" smtClean="0">
                <a:solidFill>
                  <a:schemeClr val="bg2"/>
                </a:solidFill>
              </a:rPr>
              <a:t>.</a:t>
            </a:r>
            <a:endParaRPr lang="en-US" altLang="en-US" sz="2600" dirty="0">
              <a:solidFill>
                <a:schemeClr val="bg2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" y="3890308"/>
            <a:ext cx="7467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600" dirty="0"/>
              <a:t>Mental Action:  He </a:t>
            </a:r>
            <a:r>
              <a:rPr lang="en-US" altLang="en-US" sz="2600" b="1" u="sng" dirty="0"/>
              <a:t>likes</a:t>
            </a:r>
            <a:r>
              <a:rPr lang="en-US" altLang="en-US" sz="2600" dirty="0"/>
              <a:t> the red rooster </a:t>
            </a:r>
            <a:r>
              <a:rPr lang="en-US" altLang="en-US" sz="2600" dirty="0" smtClean="0"/>
              <a:t>best.</a:t>
            </a:r>
            <a:r>
              <a:rPr lang="en-US" altLang="en-US" sz="2600" dirty="0" smtClean="0">
                <a:solidFill>
                  <a:schemeClr val="bg2"/>
                </a:solidFill>
              </a:rPr>
              <a:t>.</a:t>
            </a:r>
            <a:endParaRPr lang="en-US" altLang="en-US" sz="2600" dirty="0">
              <a:solidFill>
                <a:schemeClr val="bg2"/>
              </a:solidFill>
            </a:endParaRPr>
          </a:p>
        </p:txBody>
      </p:sp>
      <p:pic>
        <p:nvPicPr>
          <p:cNvPr id="9223" name="Picture 7" descr="C:\Documents and Settings\OMSFish.H23-03.004\Application Data\Microsoft\Media Catalog\Downloaded Clips\cl7f\j031818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601"/>
            <a:ext cx="903288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C:\Documents and Settings\OMSFish.H23-03.004\Application Data\Microsoft\Media Catalog\Downloaded Clips\cl71\j028409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486401"/>
            <a:ext cx="536575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9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Linking Verbs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77334" y="1330235"/>
            <a:ext cx="90635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A linking verb connects its subject with a noun, pronoun, or adjective that identifies or describes the subject. The most common linking verb is “be”.</a:t>
            </a:r>
            <a:endParaRPr lang="en-US" altLang="en-US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77334" y="2651035"/>
            <a:ext cx="7620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Being Verbs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Forms of be:  </a:t>
            </a:r>
            <a:r>
              <a:rPr lang="en-US" altLang="en-US" b="1" u="sng" dirty="0"/>
              <a:t>am</a:t>
            </a:r>
            <a:r>
              <a:rPr lang="en-US" altLang="en-US" b="1" dirty="0"/>
              <a:t>, </a:t>
            </a:r>
            <a:r>
              <a:rPr lang="en-US" altLang="en-US" b="1" u="sng" dirty="0"/>
              <a:t>is</a:t>
            </a:r>
            <a:r>
              <a:rPr lang="en-US" altLang="en-US" b="1" dirty="0"/>
              <a:t>, </a:t>
            </a:r>
            <a:r>
              <a:rPr lang="en-US" altLang="en-US" b="1" u="sng" dirty="0"/>
              <a:t>are</a:t>
            </a:r>
            <a:r>
              <a:rPr lang="en-US" altLang="en-US" b="1" dirty="0"/>
              <a:t>, </a:t>
            </a:r>
            <a:r>
              <a:rPr lang="en-US" altLang="en-US" b="1" u="sng" dirty="0"/>
              <a:t>was</a:t>
            </a:r>
            <a:r>
              <a:rPr lang="en-US" altLang="en-US" b="1" dirty="0"/>
              <a:t>, </a:t>
            </a:r>
            <a:r>
              <a:rPr lang="en-US" altLang="en-US" b="1" u="sng" dirty="0"/>
              <a:t>were</a:t>
            </a:r>
            <a:r>
              <a:rPr lang="en-US" altLang="en-US" b="1" dirty="0"/>
              <a:t>, </a:t>
            </a:r>
            <a:r>
              <a:rPr lang="en-US" altLang="en-US" b="1" u="sng" dirty="0"/>
              <a:t>be</a:t>
            </a:r>
            <a:r>
              <a:rPr lang="en-US" altLang="en-US" b="1" dirty="0"/>
              <a:t>, </a:t>
            </a:r>
            <a:r>
              <a:rPr lang="en-US" altLang="en-US" b="1" u="sng" dirty="0"/>
              <a:t>being</a:t>
            </a:r>
            <a:r>
              <a:rPr lang="en-US" altLang="en-US" b="1" dirty="0"/>
              <a:t>, </a:t>
            </a:r>
            <a:r>
              <a:rPr lang="en-US" altLang="en-US" b="1" u="sng" dirty="0"/>
              <a:t>been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Other being verbs:  </a:t>
            </a:r>
            <a:r>
              <a:rPr lang="en-US" altLang="en-US" b="1" u="sng" dirty="0"/>
              <a:t>appear</a:t>
            </a:r>
            <a:r>
              <a:rPr lang="en-US" altLang="en-US" b="1" dirty="0"/>
              <a:t>, </a:t>
            </a:r>
            <a:r>
              <a:rPr lang="en-US" altLang="en-US" b="1" u="sng" dirty="0"/>
              <a:t>become</a:t>
            </a:r>
            <a:r>
              <a:rPr lang="en-US" altLang="en-US" b="1" dirty="0"/>
              <a:t>, </a:t>
            </a:r>
            <a:r>
              <a:rPr lang="en-US" altLang="en-US" b="1" u="sng" dirty="0"/>
              <a:t>feel</a:t>
            </a:r>
            <a:r>
              <a:rPr lang="en-US" altLang="en-US" b="1" dirty="0"/>
              <a:t>, </a:t>
            </a:r>
            <a:r>
              <a:rPr lang="en-US" altLang="en-US" b="1" u="sng" dirty="0"/>
              <a:t>grow</a:t>
            </a:r>
            <a:r>
              <a:rPr lang="en-US" altLang="en-US" b="1" dirty="0"/>
              <a:t>, </a:t>
            </a:r>
            <a:r>
              <a:rPr lang="en-US" altLang="en-US" b="1" u="sng" dirty="0"/>
              <a:t>look</a:t>
            </a:r>
            <a:r>
              <a:rPr lang="en-US" altLang="en-US" b="1" dirty="0"/>
              <a:t>, </a:t>
            </a:r>
            <a:r>
              <a:rPr lang="en-US" altLang="en-US" b="1" u="sng" dirty="0"/>
              <a:t>seem</a:t>
            </a:r>
            <a:r>
              <a:rPr lang="en-US" altLang="en-US" b="1" dirty="0"/>
              <a:t>, </a:t>
            </a:r>
            <a:r>
              <a:rPr lang="en-US" altLang="en-US" b="1" u="sng" dirty="0"/>
              <a:t>remain</a:t>
            </a:r>
            <a:r>
              <a:rPr lang="en-US" altLang="en-US" b="1" dirty="0"/>
              <a:t>, </a:t>
            </a:r>
            <a:r>
              <a:rPr lang="en-US" altLang="en-US" b="1" u="sng" dirty="0"/>
              <a:t>smell</a:t>
            </a:r>
            <a:r>
              <a:rPr lang="en-US" altLang="en-US" b="1" dirty="0"/>
              <a:t>, </a:t>
            </a:r>
            <a:r>
              <a:rPr lang="en-US" altLang="en-US" b="1" u="sng" dirty="0"/>
              <a:t>sound</a:t>
            </a:r>
            <a:r>
              <a:rPr lang="en-US" altLang="en-US" b="1" dirty="0"/>
              <a:t>, </a:t>
            </a:r>
            <a:r>
              <a:rPr lang="en-US" altLang="en-US" b="1" u="sng" dirty="0"/>
              <a:t>stay</a:t>
            </a:r>
            <a:r>
              <a:rPr lang="en-US" altLang="en-US" b="1" dirty="0"/>
              <a:t>, </a:t>
            </a:r>
            <a:r>
              <a:rPr lang="en-US" altLang="en-US" b="1" u="sng" dirty="0"/>
              <a:t>taste</a:t>
            </a:r>
          </a:p>
        </p:txBody>
      </p:sp>
    </p:spTree>
    <p:extLst>
      <p:ext uri="{BB962C8B-B14F-4D97-AF65-F5344CB8AC3E}">
        <p14:creationId xmlns:p14="http://schemas.microsoft.com/office/powerpoint/2010/main" val="333722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Linking or Action?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87400" y="1495826"/>
            <a:ext cx="805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Some verbs function as either linking verbs or action verbs.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77334" y="2096379"/>
            <a:ext cx="5317066" cy="297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/>
              <a:t>Linking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The skunk </a:t>
            </a:r>
            <a:r>
              <a:rPr lang="en-US" altLang="en-US" b="1" u="sng" dirty="0"/>
              <a:t>smells </a:t>
            </a:r>
            <a:r>
              <a:rPr lang="en-US" altLang="en-US" dirty="0"/>
              <a:t>terrible.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The boy </a:t>
            </a:r>
            <a:r>
              <a:rPr lang="en-US" altLang="en-US" b="1" u="sng" dirty="0"/>
              <a:t>felt</a:t>
            </a:r>
            <a:r>
              <a:rPr lang="en-US" altLang="en-US" dirty="0"/>
              <a:t> hungry.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Action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The boy </a:t>
            </a:r>
            <a:r>
              <a:rPr lang="en-US" altLang="en-US" b="1" u="sng" dirty="0"/>
              <a:t>smells</a:t>
            </a:r>
            <a:r>
              <a:rPr lang="en-US" altLang="en-US" dirty="0"/>
              <a:t> the flower.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She </a:t>
            </a:r>
            <a:r>
              <a:rPr lang="en-US" altLang="en-US" b="1" u="sng" dirty="0"/>
              <a:t>felt</a:t>
            </a:r>
            <a:r>
              <a:rPr lang="en-US" altLang="en-US" dirty="0"/>
              <a:t> the hairy dog.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667000" y="5205311"/>
            <a:ext cx="6477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hlinkClick r:id="rId2"/>
              </a:rPr>
              <a:t>Still confused</a:t>
            </a:r>
            <a:r>
              <a:rPr lang="en-US" altLang="en-US" sz="2000" dirty="0"/>
              <a:t>?  Try replacing the verb with </a:t>
            </a:r>
            <a:r>
              <a:rPr lang="en-US" altLang="en-US" sz="2000" b="1" u="sng" dirty="0"/>
              <a:t>is</a:t>
            </a:r>
            <a:r>
              <a:rPr lang="en-US" altLang="en-US" sz="2000" dirty="0"/>
              <a:t> or </a:t>
            </a:r>
            <a:r>
              <a:rPr lang="en-US" altLang="en-US" sz="2000" b="1" u="sng" dirty="0"/>
              <a:t>are</a:t>
            </a:r>
            <a:r>
              <a:rPr lang="en-US" altLang="en-US" sz="2000" dirty="0"/>
              <a:t>, and if it still makes sense, the verb is probably a linking verb.</a:t>
            </a:r>
          </a:p>
        </p:txBody>
      </p:sp>
      <p:pic>
        <p:nvPicPr>
          <p:cNvPr id="14343" name="Picture 7" descr="C:\Documents and Settings\OMSFish.H23-03.004\Application Data\Microsoft\Media Catalog\Downloaded Clips\cl71\j028408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715000"/>
            <a:ext cx="685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93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7800"/>
            <a:ext cx="8596668" cy="800100"/>
          </a:xfrm>
        </p:spPr>
        <p:txBody>
          <a:bodyPr/>
          <a:lstStyle/>
          <a:p>
            <a:pPr algn="ctr"/>
            <a:r>
              <a:rPr lang="en-US" dirty="0" smtClean="0"/>
              <a:t>Transitive and Intransitive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977901"/>
            <a:ext cx="9423400" cy="50634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transitive verb directs action toward someone or something named in the same sentence.</a:t>
            </a:r>
          </a:p>
          <a:p>
            <a:pPr lvl="1"/>
            <a:r>
              <a:rPr lang="en-US" sz="2000" dirty="0" smtClean="0"/>
              <a:t>Mark threw the ball.</a:t>
            </a:r>
          </a:p>
          <a:p>
            <a:pPr lvl="1"/>
            <a:r>
              <a:rPr lang="en-US" sz="2000" dirty="0" smtClean="0"/>
              <a:t>The lion ate the prey.</a:t>
            </a:r>
          </a:p>
          <a:p>
            <a:r>
              <a:rPr lang="en-US" sz="2000" dirty="0" smtClean="0"/>
              <a:t>An intransitive verb does not direct action toward anyone or anything named in the same sentence.</a:t>
            </a:r>
          </a:p>
          <a:p>
            <a:pPr lvl="1"/>
            <a:r>
              <a:rPr lang="en-US" sz="2000" dirty="0" smtClean="0"/>
              <a:t>The graduates practiced on the field.</a:t>
            </a:r>
          </a:p>
          <a:p>
            <a:pPr lvl="1"/>
            <a:r>
              <a:rPr lang="en-US" sz="2000" dirty="0" smtClean="0"/>
              <a:t>The kids shouted loudly.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66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Transitive Verbs often answer “What?”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0"/>
            <a:ext cx="8596668" cy="474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 wrote a letter to Washington.</a:t>
            </a:r>
          </a:p>
          <a:p>
            <a:r>
              <a:rPr lang="en-US" sz="2600" dirty="0" smtClean="0"/>
              <a:t>I wrote quickly.</a:t>
            </a:r>
          </a:p>
          <a:p>
            <a:r>
              <a:rPr lang="en-US" sz="2600" dirty="0" smtClean="0"/>
              <a:t>I wrote the letter quickly.</a:t>
            </a:r>
            <a:endParaRPr lang="en-US" sz="2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5734" y="332548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Verb Phrases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5734" y="4051299"/>
            <a:ext cx="9393766" cy="1990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A verb phrase consists of a main verb and one or more helping verbs.</a:t>
            </a:r>
          </a:p>
          <a:p>
            <a:pPr lvl="1"/>
            <a:r>
              <a:rPr lang="en-US" sz="2200" dirty="0" smtClean="0"/>
              <a:t>I will be taking my car to the shop.</a:t>
            </a:r>
          </a:p>
          <a:p>
            <a:pPr lvl="1"/>
            <a:r>
              <a:rPr lang="en-US" sz="2200" dirty="0" smtClean="0"/>
              <a:t>I should have been watching when I tripped on the curb.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08012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1778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“The Cask of Amontillado”</a:t>
            </a:r>
            <a:br>
              <a:rPr lang="en-US" sz="4400" dirty="0" smtClean="0"/>
            </a:br>
            <a:r>
              <a:rPr lang="en-US" sz="4400" dirty="0" smtClean="0"/>
              <a:t>by Edgar Allan Poe</a:t>
            </a:r>
            <a:br>
              <a:rPr lang="en-US" sz="4400" dirty="0" smtClean="0"/>
            </a:br>
            <a:r>
              <a:rPr lang="en-US" sz="4400" dirty="0" smtClean="0">
                <a:solidFill>
                  <a:schemeClr val="tx1"/>
                </a:solidFill>
              </a:rPr>
              <a:t>Plot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2108199"/>
            <a:ext cx="8596668" cy="39331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</a:t>
            </a:r>
            <a:r>
              <a:rPr lang="en-US" sz="2600" u="sng" dirty="0" smtClean="0"/>
              <a:t>sequence of events </a:t>
            </a:r>
            <a:r>
              <a:rPr lang="en-US" sz="2600" dirty="0" smtClean="0"/>
              <a:t>in a short story, novel, or drama</a:t>
            </a:r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057400" y="6019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10400" y="43434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3124200" y="3810000"/>
            <a:ext cx="28194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3200400"/>
            <a:ext cx="1676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0800" y="5408611"/>
            <a:ext cx="208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Exposition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7600" y="4267200"/>
            <a:ext cx="23051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Rising Action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2800" y="2819400"/>
            <a:ext cx="132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Climax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62600" y="3505200"/>
            <a:ext cx="24954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Falling Action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43800" y="3962400"/>
            <a:ext cx="17302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23886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-26120"/>
            <a:ext cx="7772400" cy="1143000"/>
          </a:xfrm>
        </p:spPr>
        <p:txBody>
          <a:bodyPr/>
          <a:lstStyle/>
          <a:p>
            <a:r>
              <a:rPr lang="en-US" altLang="en-US" sz="5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a noun?</a:t>
            </a:r>
            <a:endParaRPr lang="en-US" altLang="en-US" sz="51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801" y="820774"/>
            <a:ext cx="9753600" cy="2133600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en-US" altLang="en-US" sz="4400" b="1" dirty="0"/>
              <a:t>A noun is a person, place, thing, or idea.</a:t>
            </a:r>
          </a:p>
        </p:txBody>
      </p:sp>
      <p:pic>
        <p:nvPicPr>
          <p:cNvPr id="5124" name="Picture 4" descr="cowboy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66" y="2235833"/>
            <a:ext cx="2234322" cy="204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79488" y="4208066"/>
            <a:ext cx="18288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Person:</a:t>
            </a:r>
          </a:p>
        </p:txBody>
      </p:sp>
      <p:pic>
        <p:nvPicPr>
          <p:cNvPr id="5126" name="Picture 6" descr="churc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913335"/>
            <a:ext cx="1593850" cy="212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081463" y="4263196"/>
            <a:ext cx="18288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Place:</a:t>
            </a:r>
          </a:p>
        </p:txBody>
      </p:sp>
      <p:pic>
        <p:nvPicPr>
          <p:cNvPr id="5128" name="Picture 8" descr="beachball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49436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546850" y="4249937"/>
            <a:ext cx="22098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Thing:</a:t>
            </a:r>
          </a:p>
        </p:txBody>
      </p:sp>
      <p:pic>
        <p:nvPicPr>
          <p:cNvPr id="5130" name="Picture 10" descr="justic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700" y="2180035"/>
            <a:ext cx="18923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140825" y="4263196"/>
            <a:ext cx="19050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Idea: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79488" y="4512073"/>
            <a:ext cx="17526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cowboy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959225" y="4592962"/>
            <a:ext cx="1524000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church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756400" y="4601224"/>
            <a:ext cx="19050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 smtClean="0">
                <a:latin typeface="Tahoma" panose="020B0604030504040204" pitchFamily="34" charset="0"/>
              </a:rPr>
              <a:t>ball</a:t>
            </a:r>
            <a:endParaRPr lang="en-US" altLang="en-US" sz="3200" dirty="0">
              <a:latin typeface="Tahoma" panose="020B0604030504040204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9051925" y="4592962"/>
            <a:ext cx="1828800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ahoma" panose="020B0604030504040204" pitchFamily="34" charset="0"/>
              </a:rPr>
              <a:t>justice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809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orsewhinne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rch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u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utoUpdateAnimBg="0"/>
      <p:bldP spid="5133" grpId="0" autoUpdateAnimBg="0"/>
      <p:bldP spid="5134" grpId="0" autoUpdateAnimBg="0"/>
      <p:bldP spid="513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1" y="0"/>
            <a:ext cx="10396882" cy="1151965"/>
          </a:xfrm>
        </p:spPr>
        <p:txBody>
          <a:bodyPr/>
          <a:lstStyle/>
          <a:p>
            <a:r>
              <a:rPr lang="en-US" altLang="en-US" dirty="0"/>
              <a:t>Common and Proper Nouns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4200" y="1041401"/>
            <a:ext cx="10795000" cy="508952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dirty="0"/>
              <a:t>A common noun names any person, place, thing or idea.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My </a:t>
            </a:r>
            <a:r>
              <a:rPr lang="en-US" altLang="en-US" sz="2600" u="sng" dirty="0"/>
              <a:t>book</a:t>
            </a:r>
            <a:r>
              <a:rPr lang="en-US" altLang="en-US" sz="2600" dirty="0"/>
              <a:t> is on the table.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Tamika went to </a:t>
            </a:r>
            <a:r>
              <a:rPr lang="en-US" altLang="en-US" sz="2600" u="sng" dirty="0"/>
              <a:t>school</a:t>
            </a:r>
            <a:r>
              <a:rPr lang="en-US" altLang="en-US" sz="2600" dirty="0"/>
              <a:t> early this morning.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en-US" altLang="en-US" sz="2600" dirty="0"/>
              <a:t>A proper noun names a specific person, place, thing or idea. 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My book, </a:t>
            </a:r>
            <a:r>
              <a:rPr lang="en-US" altLang="en-US" sz="2600" u="sng" dirty="0"/>
              <a:t>Long Walk to Freedom</a:t>
            </a:r>
            <a:r>
              <a:rPr lang="en-US" altLang="en-US" sz="2600" dirty="0"/>
              <a:t>, is on the table.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Tamika goes to Oglethorpe Elementary. </a:t>
            </a:r>
          </a:p>
        </p:txBody>
      </p:sp>
    </p:spTree>
    <p:extLst>
      <p:ext uri="{BB962C8B-B14F-4D97-AF65-F5344CB8AC3E}">
        <p14:creationId xmlns:p14="http://schemas.microsoft.com/office/powerpoint/2010/main" val="254407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Singular and Plural Nouns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734" y="1270000"/>
            <a:ext cx="9076266" cy="53721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600" dirty="0"/>
              <a:t>A singular noun names one person, place, thing or idea. 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My </a:t>
            </a:r>
            <a:r>
              <a:rPr lang="en-US" altLang="en-US" sz="2600" u="sng" dirty="0"/>
              <a:t>pencil</a:t>
            </a:r>
            <a:r>
              <a:rPr lang="en-US" altLang="en-US" sz="2600" dirty="0"/>
              <a:t> is broken.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May I borrow a piece of </a:t>
            </a:r>
            <a:r>
              <a:rPr lang="en-US" altLang="en-US" sz="2600" u="sng" dirty="0"/>
              <a:t>paper</a:t>
            </a:r>
            <a:r>
              <a:rPr lang="en-US" altLang="en-US" sz="2600" dirty="0"/>
              <a:t>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en-US" altLang="en-US" sz="2600" dirty="0"/>
              <a:t>A plural noun names more than one person, place, thing or idea. 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My </a:t>
            </a:r>
            <a:r>
              <a:rPr lang="en-US" altLang="en-US" sz="2600" u="sng" dirty="0"/>
              <a:t>pencils</a:t>
            </a:r>
            <a:r>
              <a:rPr lang="en-US" altLang="en-US" sz="2600" dirty="0"/>
              <a:t> are broken.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My </a:t>
            </a:r>
            <a:r>
              <a:rPr lang="en-US" altLang="en-US" sz="2600" u="sng" dirty="0"/>
              <a:t>papers</a:t>
            </a:r>
            <a:r>
              <a:rPr lang="en-US" altLang="en-US" sz="2600" dirty="0"/>
              <a:t> are scattered around the floor. </a:t>
            </a:r>
          </a:p>
        </p:txBody>
      </p:sp>
    </p:spTree>
    <p:extLst>
      <p:ext uri="{BB962C8B-B14F-4D97-AF65-F5344CB8AC3E}">
        <p14:creationId xmlns:p14="http://schemas.microsoft.com/office/powerpoint/2010/main" val="352130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Possessive Nouns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834" y="1525589"/>
            <a:ext cx="8596668" cy="3880773"/>
          </a:xfrm>
        </p:spPr>
        <p:txBody>
          <a:bodyPr/>
          <a:lstStyle/>
          <a:p>
            <a:r>
              <a:rPr lang="en-US" altLang="en-US" sz="2600" dirty="0"/>
              <a:t>A possessive noun shows ownership. It uses an apostrophe (‘) or an apostrophe plus an –s on the end. </a:t>
            </a:r>
          </a:p>
          <a:p>
            <a:r>
              <a:rPr lang="en-US" altLang="en-US" sz="2600" dirty="0"/>
              <a:t>Examples: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The </a:t>
            </a:r>
            <a:r>
              <a:rPr lang="en-US" altLang="en-US" sz="2600" u="sng" dirty="0"/>
              <a:t>boys’</a:t>
            </a:r>
            <a:r>
              <a:rPr lang="en-US" altLang="en-US" sz="2600" dirty="0"/>
              <a:t> basketball team is walking down the hall.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I borrowed my </a:t>
            </a:r>
            <a:r>
              <a:rPr lang="en-US" altLang="en-US" sz="2600" u="sng" dirty="0"/>
              <a:t>sister’s</a:t>
            </a:r>
            <a:r>
              <a:rPr lang="en-US" altLang="en-US" sz="2600" dirty="0"/>
              <a:t> shirt.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48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Concrete and Abstract Nouns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334" y="1270000"/>
            <a:ext cx="9101666" cy="477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600" dirty="0"/>
              <a:t>A concrete noun names a material thing, person, or place. It is something that can be physically touched. 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A </a:t>
            </a:r>
            <a:r>
              <a:rPr lang="en-US" altLang="en-US" sz="2600" u="sng" dirty="0"/>
              <a:t>parade</a:t>
            </a:r>
            <a:r>
              <a:rPr lang="en-US" altLang="en-US" sz="2600" dirty="0"/>
              <a:t> began at 7  o’clock to celebrate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the Fourth of </a:t>
            </a:r>
            <a:r>
              <a:rPr lang="en-US" altLang="en-US" sz="2600" u="sng" dirty="0"/>
              <a:t>July</a:t>
            </a:r>
            <a:r>
              <a:rPr lang="en-US" altLang="en-US" sz="2600" dirty="0"/>
              <a:t>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en-US" altLang="en-US" sz="2600" dirty="0"/>
              <a:t>An abstract noun names ideas, feelings, or qualities. They cannot be physically touched. </a:t>
            </a:r>
          </a:p>
          <a:p>
            <a:pPr>
              <a:lnSpc>
                <a:spcPct val="90000"/>
              </a:lnSpc>
            </a:pPr>
            <a:r>
              <a:rPr lang="en-US" altLang="en-US" sz="2600" dirty="0"/>
              <a:t>Examples: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/>
              <a:t>Lynn wept in </a:t>
            </a:r>
            <a:r>
              <a:rPr lang="en-US" altLang="en-US" sz="2600" u="sng" dirty="0"/>
              <a:t>sorrow</a:t>
            </a:r>
            <a:r>
              <a:rPr lang="en-US" altLang="en-US" sz="2600" dirty="0"/>
              <a:t> over the </a:t>
            </a:r>
            <a:r>
              <a:rPr lang="en-US" altLang="en-US" sz="2600" u="sng" dirty="0"/>
              <a:t>loss</a:t>
            </a:r>
            <a:r>
              <a:rPr lang="en-US" altLang="en-US" sz="2600" dirty="0"/>
              <a:t> of her dog. </a:t>
            </a:r>
          </a:p>
        </p:txBody>
      </p:sp>
    </p:spTree>
    <p:extLst>
      <p:ext uri="{BB962C8B-B14F-4D97-AF65-F5344CB8AC3E}">
        <p14:creationId xmlns:p14="http://schemas.microsoft.com/office/powerpoint/2010/main" val="295616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Collective Nouns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534" y="1449389"/>
            <a:ext cx="8596668" cy="3880773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Collective nouns name a group or collection of people, places, things or ideas. They are considered one unit and so they are singular. </a:t>
            </a:r>
          </a:p>
          <a:p>
            <a:r>
              <a:rPr lang="en-US" altLang="en-US" sz="2600" dirty="0"/>
              <a:t>Examples: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The </a:t>
            </a:r>
            <a:r>
              <a:rPr lang="en-US" altLang="en-US" sz="2600" u="sng" dirty="0"/>
              <a:t>crowd</a:t>
            </a:r>
            <a:r>
              <a:rPr lang="en-US" altLang="en-US" sz="2600" dirty="0"/>
              <a:t> sounds like a herd of elephants.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The </a:t>
            </a:r>
            <a:r>
              <a:rPr lang="en-US" altLang="en-US" sz="2600" u="sng" dirty="0"/>
              <a:t>staff</a:t>
            </a:r>
            <a:r>
              <a:rPr lang="en-US" altLang="en-US" sz="2600" dirty="0"/>
              <a:t> includes professionals and nonprofessionals.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dirty="0"/>
              <a:t>The </a:t>
            </a:r>
            <a:r>
              <a:rPr lang="en-US" altLang="en-US" sz="2600" u="sng" dirty="0"/>
              <a:t>group</a:t>
            </a:r>
            <a:r>
              <a:rPr lang="en-US" altLang="en-US" sz="2600" dirty="0"/>
              <a:t> of students is standing in line. </a:t>
            </a:r>
          </a:p>
        </p:txBody>
      </p:sp>
    </p:spTree>
    <p:extLst>
      <p:ext uri="{BB962C8B-B14F-4D97-AF65-F5344CB8AC3E}">
        <p14:creationId xmlns:p14="http://schemas.microsoft.com/office/powerpoint/2010/main" val="252296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Compound nouns are two or more words acting as a single unit. Compound nouns may be written as separate words, hyphenated words, or combined words.</a:t>
            </a:r>
          </a:p>
          <a:p>
            <a:r>
              <a:rPr lang="en-US" sz="2600" dirty="0" smtClean="0"/>
              <a:t>Examples:</a:t>
            </a:r>
          </a:p>
          <a:p>
            <a:pPr lvl="1"/>
            <a:r>
              <a:rPr lang="en-US" sz="2600" dirty="0" smtClean="0"/>
              <a:t>The </a:t>
            </a:r>
            <a:r>
              <a:rPr lang="en-US" sz="2600" u="sng" dirty="0" smtClean="0"/>
              <a:t>hot chocolate </a:t>
            </a:r>
            <a:r>
              <a:rPr lang="en-US" sz="2600" dirty="0" smtClean="0"/>
              <a:t>is on the </a:t>
            </a:r>
            <a:r>
              <a:rPr lang="en-US" sz="2600" u="sng" dirty="0" smtClean="0"/>
              <a:t>coffee table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My </a:t>
            </a:r>
            <a:r>
              <a:rPr lang="en-US" sz="2600" u="sng" dirty="0" smtClean="0"/>
              <a:t>daughter-in-law</a:t>
            </a:r>
            <a:r>
              <a:rPr lang="en-US" sz="2600" dirty="0" smtClean="0"/>
              <a:t> is rude.</a:t>
            </a:r>
          </a:p>
          <a:p>
            <a:pPr lvl="1"/>
            <a:r>
              <a:rPr lang="en-US" sz="2600" dirty="0" smtClean="0"/>
              <a:t>Look in your </a:t>
            </a:r>
            <a:r>
              <a:rPr lang="en-US" sz="2600" u="sng" dirty="0" smtClean="0"/>
              <a:t>notebook</a:t>
            </a:r>
            <a:r>
              <a:rPr lang="en-US" sz="2600" dirty="0" smtClean="0"/>
              <a:t> for the answer.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586281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2859</TotalTime>
  <Words>1228</Words>
  <Application>Microsoft Office PowerPoint</Application>
  <PresentationFormat>Widescreen</PresentationFormat>
  <Paragraphs>185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Arial Black</vt:lpstr>
      <vt:lpstr>Calibri</vt:lpstr>
      <vt:lpstr>Impact</vt:lpstr>
      <vt:lpstr>Tahoma</vt:lpstr>
      <vt:lpstr>Times New Roman</vt:lpstr>
      <vt:lpstr>Trebuchet MS</vt:lpstr>
      <vt:lpstr>Wingdings</vt:lpstr>
      <vt:lpstr>Wingdings 3</vt:lpstr>
      <vt:lpstr>Facet</vt:lpstr>
      <vt:lpstr>Fiction and Nonfiction Unit 1</vt:lpstr>
      <vt:lpstr>Noun and Pronoun review</vt:lpstr>
      <vt:lpstr>What is a noun?</vt:lpstr>
      <vt:lpstr>Common and Proper Nouns </vt:lpstr>
      <vt:lpstr>Singular and Plural Nouns</vt:lpstr>
      <vt:lpstr>Possessive Nouns</vt:lpstr>
      <vt:lpstr>Concrete and Abstract Nouns</vt:lpstr>
      <vt:lpstr>Collective Nouns</vt:lpstr>
      <vt:lpstr>Compound Nouns</vt:lpstr>
      <vt:lpstr>What is a pronoun? Pronouns are words that stand for nouns or words that take the place of nouns.</vt:lpstr>
      <vt:lpstr>PERSONAL PRONOUNS</vt:lpstr>
      <vt:lpstr>REFLEXIVE PRONOUNS  reflect back to the subject</vt:lpstr>
      <vt:lpstr>INTENSIVE PRONOUN</vt:lpstr>
      <vt:lpstr>DEMONSTRATIVE PRONOUNS</vt:lpstr>
      <vt:lpstr>RELATIVE PRONOUN</vt:lpstr>
      <vt:lpstr>INTERROGATIVE PRONOUNS</vt:lpstr>
      <vt:lpstr>INDEFINITE PRONOUNS</vt:lpstr>
      <vt:lpstr>RECIPROCAL PRONOUNS</vt:lpstr>
      <vt:lpstr>“New Directions” by Maya Angelou</vt:lpstr>
      <vt:lpstr>What is a Verb?</vt:lpstr>
      <vt:lpstr>Action Verbs</vt:lpstr>
      <vt:lpstr>Linking Verbs</vt:lpstr>
      <vt:lpstr>Linking or Action?</vt:lpstr>
      <vt:lpstr>Transitive and Intransitive Verbs</vt:lpstr>
      <vt:lpstr>Transitive Verbs often answer “What?”</vt:lpstr>
      <vt:lpstr>“The Cask of Amontillado” by Edgar Allan Poe Plot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and Nonfiction Unit 1</dc:title>
  <dc:creator>Jessica L. Bailey</dc:creator>
  <cp:lastModifiedBy>Jessica L. Bailey</cp:lastModifiedBy>
  <cp:revision>14</cp:revision>
  <cp:lastPrinted>2017-01-03T15:29:04Z</cp:lastPrinted>
  <dcterms:created xsi:type="dcterms:W3CDTF">2016-12-14T18:59:02Z</dcterms:created>
  <dcterms:modified xsi:type="dcterms:W3CDTF">2018-01-10T20:37:37Z</dcterms:modified>
</cp:coreProperties>
</file>